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78" r:id="rId4"/>
    <p:sldId id="285" r:id="rId5"/>
    <p:sldId id="280" r:id="rId6"/>
    <p:sldId id="281" r:id="rId7"/>
    <p:sldId id="283" r:id="rId8"/>
    <p:sldId id="284" r:id="rId9"/>
    <p:sldId id="258" r:id="rId10"/>
    <p:sldId id="267" r:id="rId11"/>
    <p:sldId id="268" r:id="rId12"/>
    <p:sldId id="271" r:id="rId13"/>
    <p:sldId id="286" r:id="rId14"/>
    <p:sldId id="282" r:id="rId15"/>
    <p:sldId id="270" r:id="rId16"/>
    <p:sldId id="262" r:id="rId17"/>
    <p:sldId id="277" r:id="rId18"/>
    <p:sldId id="274" r:id="rId19"/>
    <p:sldId id="288" r:id="rId20"/>
    <p:sldId id="275" r:id="rId21"/>
    <p:sldId id="261" r:id="rId22"/>
    <p:sldId id="265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1BA"/>
    <a:srgbClr val="E8B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A586B43-1DD2-4484-918A-DC644767E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5DBC470-A72E-4D5F-9373-6594DCDF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A68C-2C64-4A03-AB72-04C26C88206F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72CEC22-8C14-4B9A-BD7E-38CE319C4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BB67C2-5D04-4C1C-8503-87FD0FAA2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4C2DE-BAC6-4C51-80E0-A6B8F1B997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60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17.02.2024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Existují 3</a:t>
            </a:r>
            <a:br>
              <a:rPr lang="cs-CZ" dirty="0"/>
            </a:br>
            <a:r>
              <a:rPr lang="cs-CZ" dirty="0"/>
              <a:t>moznost nahrát soubor</a:t>
            </a:r>
          </a:p>
          <a:p>
            <a:r>
              <a:rPr lang="cs-CZ" dirty="0" err="1"/>
              <a:t>Nasledne</a:t>
            </a:r>
            <a:r>
              <a:rPr lang="cs-CZ" dirty="0"/>
              <a:t> prostřednictvím jakéhokoliv prostředí spustit a nastavovat </a:t>
            </a:r>
            <a:r>
              <a:rPr lang="cs-CZ"/>
              <a:t>promitani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58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Lsaerové</a:t>
            </a:r>
            <a:r>
              <a:rPr lang="cs-CZ" dirty="0"/>
              <a:t> projektory využívají technologii Laser </a:t>
            </a:r>
            <a:r>
              <a:rPr lang="cs-CZ" dirty="0" err="1"/>
              <a:t>scanning</a:t>
            </a:r>
            <a:r>
              <a:rPr lang="cs-CZ" dirty="0"/>
              <a:t>, která je mimochodem využívána v…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když jsem se zajímal o technologii laserových projektoru,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662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Můj laserový projektor je založený na principu…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Donest</a:t>
            </a:r>
            <a:r>
              <a:rPr lang="cs-CZ" dirty="0"/>
              <a:t> si desku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49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54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 </a:t>
            </a:r>
            <a:r>
              <a:rPr lang="cs-CZ" dirty="0" err="1"/>
              <a:t>backendove</a:t>
            </a:r>
            <a:r>
              <a:rPr lang="cs-CZ" dirty="0"/>
              <a:t> programy, každý si </a:t>
            </a:r>
            <a:r>
              <a:rPr lang="cs-CZ" dirty="0" err="1"/>
              <a:t>vytvori</a:t>
            </a:r>
            <a:r>
              <a:rPr lang="cs-CZ" dirty="0"/>
              <a:t> 2 </a:t>
            </a:r>
            <a:r>
              <a:rPr lang="cs-CZ" dirty="0" err="1"/>
              <a:t>sockety</a:t>
            </a:r>
            <a:br>
              <a:rPr lang="cs-CZ" dirty="0"/>
            </a:br>
            <a:r>
              <a:rPr lang="cs-CZ" dirty="0"/>
              <a:t>Ve </a:t>
            </a:r>
            <a:r>
              <a:rPr lang="cs-CZ" dirty="0" err="1"/>
              <a:t>vyssich</a:t>
            </a:r>
            <a:r>
              <a:rPr lang="cs-CZ" dirty="0"/>
              <a:t> kolech „</a:t>
            </a:r>
            <a:r>
              <a:rPr lang="cs-CZ" dirty="0" err="1"/>
              <a:t>socket</a:t>
            </a:r>
            <a:r>
              <a:rPr lang="cs-CZ" dirty="0"/>
              <a:t>“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0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34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cs/fotografie/tvar-kruhu-prskavky-ho%C5%99%C3%ADc%C3%AD-beng%C3%A1lsk%C3%BD-ohe%C5%88-gm1138437052-30393417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cs/image-photo/holding-sparkler-independence-day-2156660529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de/-/en/380nm-700nm-Digital-Galvanometer-based-Optical-Scanner/dp/B085QLB6BW" TargetMode="External"/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herent.com/news/glossary/laser-scanning" TargetMode="External"/><Relationship Id="rId5" Type="http://schemas.openxmlformats.org/officeDocument/2006/relationships/image" Target="../media/image16.gif"/><Relationship Id="rId4" Type="http://schemas.openxmlformats.org/officeDocument/2006/relationships/hyperlink" Target="https://www.aliexpress.com/i/32386911094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magpi.raspberrypi.com/articles/get-started-new-raspberry-pi" TargetMode="External"/><Relationship Id="rId7" Type="http://schemas.openxmlformats.org/officeDocument/2006/relationships/hyperlink" Target="https://www.raspberrypi.com/documentation/computers/raspberry-pi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free-icon/monitor_3474360" TargetMode="External"/><Relationship Id="rId11" Type="http://schemas.openxmlformats.org/officeDocument/2006/relationships/hyperlink" Target="https://www.flaticon.com/free-icon/keyboard-and-mouse_7264143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BD2Sh3UsCVk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herent.com/news/glossary/laser-scan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KE89-HOdEKY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golin.com/blogs/education/laser-show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9762/gallery#319651da4ea9643030b133f613da02b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72284-galvo-laser-cutterengraver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ratings.com/did-you-know/what-is-a-hud-and-how-does-it-work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top-Ground-truth-classification-for-part-of-a-3D-laser-scan-Colors-indicate-ground_fig7_220122170" TargetMode="External"/><Relationship Id="rId4" Type="http://schemas.openxmlformats.org/officeDocument/2006/relationships/hyperlink" Target="https://www.arctron.de/dienstleistungen/airborne-laserscann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ogos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000" dirty="0"/>
              <a:t>Škola: Gymnázium Brno-Řečkovice, p. o.</a:t>
            </a:r>
            <a:br>
              <a:rPr lang="cs-CZ" sz="4000" dirty="0"/>
            </a:br>
            <a:r>
              <a:rPr lang="cs-CZ" sz="4000" dirty="0"/>
              <a:t>Kraj: Jihomoravský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83764" cy="1325563"/>
          </a:xfrm>
        </p:spPr>
        <p:txBody>
          <a:bodyPr/>
          <a:lstStyle/>
          <a:p>
            <a:r>
              <a:rPr lang="cs-CZ" dirty="0"/>
              <a:t>Princip laserové projekce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1325563"/>
          </a:xfrm>
        </p:spPr>
        <p:txBody>
          <a:bodyPr>
            <a:normAutofit/>
          </a:bodyPr>
          <a:lstStyle/>
          <a:p>
            <a:r>
              <a:rPr lang="cs-CZ" i="1" dirty="0" err="1"/>
              <a:t>Persistance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vision</a:t>
            </a:r>
          </a:p>
          <a:p>
            <a:pPr lvl="1"/>
            <a:r>
              <a:rPr lang="cs-CZ" dirty="0"/>
              <a:t>Pohyb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D9C047F-5D4C-4D19-89D9-3A512CDB200D}"/>
              </a:ext>
            </a:extLst>
          </p:cNvPr>
          <p:cNvSpPr txBox="1"/>
          <p:nvPr/>
        </p:nvSpPr>
        <p:spPr>
          <a:xfrm>
            <a:off x="9946133" y="6464194"/>
            <a:ext cx="20929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istockphoto.com</a:t>
            </a:r>
            <a:endParaRPr lang="cs-CZ" sz="1300" dirty="0"/>
          </a:p>
        </p:txBody>
      </p:sp>
      <p:pic>
        <p:nvPicPr>
          <p:cNvPr id="2050" name="Picture 2" descr="6,300+ Sparkler Circle Stock Photos, Pictures &amp; Royalty-Free Images -  iStock | Lights circle, Fireworks, Zero">
            <a:extLst>
              <a:ext uri="{FF2B5EF4-FFF2-40B4-BE49-F238E27FC236}">
                <a16:creationId xmlns:a16="http://schemas.microsoft.com/office/drawing/2014/main" id="{44AE60C8-0C76-4AA5-95A0-B68F819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51" y="1392974"/>
            <a:ext cx="4761226" cy="476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1F70227-B9F1-4DD9-9D3F-ADA6382B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51188"/>
            <a:ext cx="3714750" cy="2667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DA52517D-7B7B-497E-9161-D2202BB730F4}"/>
              </a:ext>
            </a:extLst>
          </p:cNvPr>
          <p:cNvSpPr txBox="1"/>
          <p:nvPr/>
        </p:nvSpPr>
        <p:spPr>
          <a:xfrm>
            <a:off x="838200" y="5818188"/>
            <a:ext cx="24661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shutterstock.com</a:t>
            </a:r>
            <a:endParaRPr lang="cs-CZ" sz="1300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25A78C0F-4EC5-483C-891A-3C17244388D4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81" y="365125"/>
            <a:ext cx="3210243" cy="1325563"/>
          </a:xfrm>
        </p:spPr>
        <p:txBody>
          <a:bodyPr/>
          <a:lstStyle/>
          <a:p>
            <a:r>
              <a:rPr lang="cs-CZ" dirty="0"/>
              <a:t>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rot="10800000" flipH="1" flipV="1">
            <a:off x="1106165" y="1567299"/>
            <a:ext cx="3173507" cy="1917370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183869" y="3500337"/>
            <a:ext cx="27146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aliexpress.com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7A129A9-D959-4A53-91B1-61475C7E36B4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75A350A-5289-47CB-9598-AE38E6DC0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064" y="615843"/>
            <a:ext cx="3448006" cy="5422444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23856429-09F3-45E2-BDA0-5FABF3A28BD0}"/>
              </a:ext>
            </a:extLst>
          </p:cNvPr>
          <p:cNvSpPr txBox="1"/>
          <p:nvPr/>
        </p:nvSpPr>
        <p:spPr>
          <a:xfrm>
            <a:off x="9328766" y="5802224"/>
            <a:ext cx="16340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coherent.com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EECC09A6-0393-4385-8312-FDFD6A19F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9" y="3792725"/>
            <a:ext cx="3691058" cy="2848803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C5C14D6E-C3DD-4006-B07C-3D01B38FA554}"/>
              </a:ext>
            </a:extLst>
          </p:cNvPr>
          <p:cNvSpPr txBox="1"/>
          <p:nvPr/>
        </p:nvSpPr>
        <p:spPr>
          <a:xfrm>
            <a:off x="425433" y="6552359"/>
            <a:ext cx="13614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8"/>
              </a:rPr>
              <a:t>amazon.de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010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magpi.com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7702112" y="654906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flaticon.com</a:t>
            </a:r>
            <a:endParaRPr lang="cs-CZ" sz="1300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001852" y="456137"/>
            <a:ext cx="18024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7"/>
              </a:rPr>
              <a:t>raspberrypi.com</a:t>
            </a:r>
            <a:endParaRPr lang="cs-CZ" sz="130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22C1FBD-27A4-4919-A7F9-EB09F362589D}"/>
              </a:ext>
            </a:extLst>
          </p:cNvPr>
          <p:cNvSpPr txBox="1"/>
          <p:nvPr/>
        </p:nvSpPr>
        <p:spPr>
          <a:xfrm>
            <a:off x="10297451" y="640835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11"/>
              </a:rPr>
              <a:t>flaticon.com</a:t>
            </a:r>
            <a:endParaRPr lang="cs-CZ" sz="1300" dirty="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CFCC608-E3A3-4191-B605-192805EF52E9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61C0774A-538D-4148-90D8-95DB6D218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471635"/>
              </p:ext>
            </p:extLst>
          </p:nvPr>
        </p:nvGraphicFramePr>
        <p:xfrm>
          <a:off x="0" y="-403697"/>
          <a:ext cx="12751904" cy="955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253640" imgH="12190320" progId="">
                  <p:embed/>
                </p:oleObj>
              </mc:Choice>
              <mc:Fallback>
                <p:oleObj r:id="rId2" imgW="16253640" imgH="12190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403697"/>
                        <a:ext cx="12751904" cy="9551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6150FC1F-4AE4-4DB6-BA3E-FCD8341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cs-CZ" dirty="0"/>
              <a:t>LCD a enkodér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4CD4BAA-2857-4C7F-9ED5-0D033C28E14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sp>
        <p:nvSpPr>
          <p:cNvPr id="13" name="Zástupný symbol pro zápatí 3">
            <a:extLst>
              <a:ext uri="{FF2B5EF4-FFF2-40B4-BE49-F238E27FC236}">
                <a16:creationId xmlns:a16="http://schemas.microsoft.com/office/drawing/2014/main" id="{FA0306BE-AF2A-4896-9C3C-EA3F6F42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00627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DPS – HAT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r>
              <a:rPr lang="cs-CZ" dirty="0"/>
              <a:t>Konektory</a:t>
            </a:r>
          </a:p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Správa baterie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63" y="3095795"/>
            <a:ext cx="3453234" cy="3274002"/>
          </a:xfrm>
          <a:prstGeom prst="rect">
            <a:avLst/>
          </a:prstGeom>
          <a:noFill/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3478" y="3095795"/>
            <a:ext cx="3434923" cy="3274002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148670" y="2630046"/>
            <a:ext cx="15867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(zdroj: vlastní)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D9E154DA-AFA8-40D5-9BB6-0F8BD50C241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B9F04E9-3BED-4269-A9F1-317F08C3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25" y="315912"/>
            <a:ext cx="380567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ple Harmonic Motion Visualized-2">
            <a:hlinkClick r:id="" action="ppaction://media"/>
            <a:extLst>
              <a:ext uri="{FF2B5EF4-FFF2-40B4-BE49-F238E27FC236}">
                <a16:creationId xmlns:a16="http://schemas.microsoft.com/office/drawing/2014/main" id="{5DEC5602-B515-4902-87CA-84A29C04D3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0589" y="3429000"/>
            <a:ext cx="4366639" cy="245623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 signálu pro galvanometry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387"/>
          </a:xfrm>
        </p:spPr>
        <p:txBody>
          <a:bodyPr>
            <a:normAutofit/>
          </a:bodyPr>
          <a:lstStyle/>
          <a:p>
            <a:r>
              <a:rPr lang="cs-CZ" dirty="0"/>
              <a:t>X Y souřadnice</a:t>
            </a:r>
          </a:p>
          <a:p>
            <a:r>
              <a:rPr lang="cs-CZ" dirty="0"/>
              <a:t>D/A převodník</a:t>
            </a:r>
          </a:p>
          <a:p>
            <a:r>
              <a:rPr lang="cs-CZ" dirty="0"/>
              <a:t>Operační zesilovače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1726474" y="6058389"/>
            <a:ext cx="44221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(zdroj: vlastní)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C341F1B-2E89-4E95-AAD6-820944D16058}"/>
              </a:ext>
            </a:extLst>
          </p:cNvPr>
          <p:cNvSpPr txBox="1"/>
          <p:nvPr/>
        </p:nvSpPr>
        <p:spPr>
          <a:xfrm>
            <a:off x="9340596" y="5832056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6"/>
              </a:rPr>
              <a:t>YouTube / </a:t>
            </a:r>
            <a:r>
              <a:rPr lang="cs-CZ" sz="1000" dirty="0" err="1">
                <a:hlinkClick r:id="rId6"/>
              </a:rPr>
              <a:t>Ayush</a:t>
            </a:r>
            <a:r>
              <a:rPr lang="cs-CZ" sz="1000" dirty="0">
                <a:hlinkClick r:id="rId6"/>
              </a:rPr>
              <a:t> </a:t>
            </a:r>
            <a:r>
              <a:rPr lang="cs-CZ" sz="1000" dirty="0" err="1">
                <a:hlinkClick r:id="rId6"/>
              </a:rPr>
              <a:t>Bakshi</a:t>
            </a:r>
            <a:endParaRPr lang="cs-CZ" sz="10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648AC16-4F81-41F0-A4CC-0DAA86000850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BE922BDF-880B-445A-AB21-5315B2689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973465"/>
              </p:ext>
            </p:extLst>
          </p:nvPr>
        </p:nvGraphicFramePr>
        <p:xfrm>
          <a:off x="417443" y="3339896"/>
          <a:ext cx="8666922" cy="2685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0780920" imgH="3339360" progId="">
                  <p:embed/>
                </p:oleObj>
              </mc:Choice>
              <mc:Fallback>
                <p:oleObj r:id="rId7" imgW="10780920" imgH="3339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443" y="3339896"/>
                        <a:ext cx="8666922" cy="2685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2443107D-9309-406D-888F-6095BD28DB5C}"/>
              </a:ext>
            </a:extLst>
          </p:cNvPr>
          <p:cNvSpPr txBox="1"/>
          <p:nvPr/>
        </p:nvSpPr>
        <p:spPr>
          <a:xfrm>
            <a:off x="4717726" y="54711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21BCB55E-D2F6-4F41-9F36-B9057F7AF3C0}"/>
              </a:ext>
            </a:extLst>
          </p:cNvPr>
          <p:cNvSpPr txBox="1"/>
          <p:nvPr/>
        </p:nvSpPr>
        <p:spPr>
          <a:xfrm>
            <a:off x="11048908" y="58404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BA2FA39-0912-4F6D-A507-23A66C97DDFF}"/>
              </a:ext>
            </a:extLst>
          </p:cNvPr>
          <p:cNvSpPr txBox="1"/>
          <p:nvPr/>
        </p:nvSpPr>
        <p:spPr>
          <a:xfrm>
            <a:off x="4717726" y="36065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19B097B-EFFC-4A2E-9C75-87829F93A1EC}"/>
              </a:ext>
            </a:extLst>
          </p:cNvPr>
          <p:cNvSpPr txBox="1"/>
          <p:nvPr/>
        </p:nvSpPr>
        <p:spPr>
          <a:xfrm>
            <a:off x="11736765" y="34333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ázek 20">
            <a:extLst>
              <a:ext uri="{FF2B5EF4-FFF2-40B4-BE49-F238E27FC236}">
                <a16:creationId xmlns:a16="http://schemas.microsoft.com/office/drawing/2014/main" id="{ED6E2DA3-4391-4468-9235-25472845E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2" y="1513745"/>
            <a:ext cx="9872870" cy="453618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Struktura s</a:t>
            </a:r>
            <a:r>
              <a:rPr lang="cs-CZ" sz="4400" dirty="0" err="1"/>
              <a:t>oftwaru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156AD8B0-D67D-4307-A28B-6F2BE2052F0E}"/>
              </a:ext>
            </a:extLst>
          </p:cNvPr>
          <p:cNvSpPr/>
          <p:nvPr/>
        </p:nvSpPr>
        <p:spPr>
          <a:xfrm>
            <a:off x="4561917" y="1431234"/>
            <a:ext cx="3001761" cy="470120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Uživatel">
            <a:extLst>
              <a:ext uri="{FF2B5EF4-FFF2-40B4-BE49-F238E27FC236}">
                <a16:creationId xmlns:a16="http://schemas.microsoft.com/office/drawing/2014/main" id="{CC74553C-9E5A-4AFA-89E2-A9B707CC6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0327" y="410427"/>
            <a:ext cx="914400" cy="9144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23D0F8-24F0-43F3-A516-CAA8AEEE16F5}"/>
              </a:ext>
            </a:extLst>
          </p:cNvPr>
          <p:cNvSpPr txBox="1"/>
          <p:nvPr/>
        </p:nvSpPr>
        <p:spPr>
          <a:xfrm>
            <a:off x="8204362" y="4600287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E8B306"/>
                </a:solidFill>
              </a:rPr>
              <a:t>Vstupní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D0E0C10-6FEA-475A-A5EA-9491848E8E68}"/>
              </a:ext>
            </a:extLst>
          </p:cNvPr>
          <p:cNvSpPr txBox="1"/>
          <p:nvPr/>
        </p:nvSpPr>
        <p:spPr>
          <a:xfrm>
            <a:off x="8136049" y="2421462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691BA"/>
                </a:solidFill>
              </a:rPr>
              <a:t>Výstupní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8414841-9338-4258-B373-72C7F43FDF7A}"/>
              </a:ext>
            </a:extLst>
          </p:cNvPr>
          <p:cNvSpPr txBox="1"/>
          <p:nvPr/>
        </p:nvSpPr>
        <p:spPr>
          <a:xfrm>
            <a:off x="2804412" y="4600287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E8B306"/>
                </a:solidFill>
              </a:rPr>
              <a:t>Vstupní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4587A0D5-3B4A-4F0B-9690-7247D86EE095}"/>
              </a:ext>
            </a:extLst>
          </p:cNvPr>
          <p:cNvSpPr txBox="1"/>
          <p:nvPr/>
        </p:nvSpPr>
        <p:spPr>
          <a:xfrm>
            <a:off x="2736099" y="2421462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691BA"/>
                </a:solidFill>
              </a:rPr>
              <a:t>Výstupní</a:t>
            </a:r>
          </a:p>
        </p:txBody>
      </p:sp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D0D69CA-0463-4FE2-BD76-97377525F8D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F31F987-6742-43C8-92D0-0B38EFF6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50" y="3429000"/>
            <a:ext cx="7513931" cy="21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lasershow</a:t>
            </a:r>
            <a:r>
              <a:rPr lang="cs-CZ" dirty="0"/>
              <a:t> –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Inspirováno projektem </a:t>
            </a:r>
            <a:r>
              <a:rPr lang="cs-CZ" dirty="0" err="1"/>
              <a:t>tteskac</a:t>
            </a:r>
            <a:r>
              <a:rPr lang="cs-CZ" dirty="0"/>
              <a:t>/</a:t>
            </a:r>
            <a:r>
              <a:rPr lang="cs-CZ" dirty="0" err="1"/>
              <a:t>rpi-lasershow</a:t>
            </a:r>
            <a:endParaRPr lang="cs-CZ" dirty="0"/>
          </a:p>
          <a:p>
            <a:r>
              <a:rPr lang="cs-CZ" dirty="0"/>
              <a:t>Funkce:</a:t>
            </a:r>
          </a:p>
          <a:p>
            <a:pPr lvl="1"/>
            <a:r>
              <a:rPr lang="cs-CZ" dirty="0"/>
              <a:t>barvy</a:t>
            </a:r>
          </a:p>
          <a:p>
            <a:pPr lvl="1"/>
            <a:r>
              <a:rPr lang="cs-CZ" dirty="0"/>
              <a:t>Komunikace s front-endem</a:t>
            </a:r>
          </a:p>
          <a:p>
            <a:pPr lvl="1"/>
            <a:r>
              <a:rPr lang="cs-CZ" dirty="0"/>
              <a:t>Nastavení projekce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2E91541D-266E-480B-B720-D8AC908D95A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6C006-AA1C-447A-AE39-95490999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D6EEF9-08A2-48CE-9C1E-CEA6865A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nastavení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Vypnuto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Připojení k </a:t>
            </a:r>
            <a:r>
              <a:rPr lang="cs-CZ" dirty="0" err="1"/>
              <a:t>WiFi</a:t>
            </a:r>
            <a:r>
              <a:rPr lang="cs-CZ" dirty="0"/>
              <a:t> z okolí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Vysílání vlastní </a:t>
            </a:r>
            <a:r>
              <a:rPr lang="cs-CZ" dirty="0" err="1"/>
              <a:t>WiFi</a:t>
            </a:r>
            <a:endParaRPr lang="cs-CZ" dirty="0"/>
          </a:p>
          <a:p>
            <a:r>
              <a:rPr lang="cs-CZ" dirty="0"/>
              <a:t>Informace o statusu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06369C5-3D53-4E19-9283-7B252F20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2CB6BBB-066E-4216-8BF3-E7C54FEB72B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241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441" cy="1505404"/>
          </a:xfrm>
        </p:spPr>
        <p:txBody>
          <a:bodyPr/>
          <a:lstStyle/>
          <a:p>
            <a:r>
              <a:rPr lang="cs-CZ" dirty="0"/>
              <a:t>mj. Technologie laserových projektorů</a:t>
            </a:r>
          </a:p>
          <a:p>
            <a:r>
              <a:rPr lang="cs-CZ" dirty="0"/>
              <a:t>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57008" y="5877516"/>
            <a:ext cx="397771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coherent.com</a:t>
            </a:r>
            <a:endParaRPr lang="cs-CZ" sz="1300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0AA1BDB-69EE-418A-BA53-14B540E60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61" y="3190083"/>
            <a:ext cx="7339018" cy="248754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FC8DBC2-DF6C-418F-9BCD-8E60FAA9DED1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ffectLst>
            <a:softEdge rad="254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7B6932C-B9C6-44BF-B0BF-DBE3ABE0ADB2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0FCF91B-C4B9-4853-9808-4168A1F1E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7" y="4297033"/>
            <a:ext cx="3701145" cy="191996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A3E3B2CE-D273-4BF9-B00B-59ADD407A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8" y="2363821"/>
            <a:ext cx="3701145" cy="1921897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62987E25-949F-4BBD-870D-3A34260955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r="27290"/>
          <a:stretch/>
        </p:blipFill>
        <p:spPr>
          <a:xfrm>
            <a:off x="-916919" y="2363821"/>
            <a:ext cx="5162345" cy="492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790EE223-7B16-40BF-A8FE-3D1B49C0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24" y="0"/>
            <a:ext cx="5023376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9602" cy="4351338"/>
          </a:xfrm>
        </p:spPr>
        <p:txBody>
          <a:bodyPr/>
          <a:lstStyle/>
          <a:p>
            <a:r>
              <a:rPr lang="cs-CZ" dirty="0"/>
              <a:t>Vlastní projektor + SW výbava</a:t>
            </a:r>
          </a:p>
          <a:p>
            <a:r>
              <a:rPr lang="cs-CZ" dirty="0"/>
              <a:t>Jednoduše pochopitelné uživatelské rozhraní</a:t>
            </a:r>
          </a:p>
          <a:p>
            <a:r>
              <a:rPr lang="cs-CZ" dirty="0" err="1"/>
              <a:t>Github</a:t>
            </a:r>
            <a:endParaRPr lang="cs-CZ" dirty="0"/>
          </a:p>
          <a:p>
            <a:endParaRPr lang="cs-CZ" dirty="0"/>
          </a:p>
          <a:p>
            <a:r>
              <a:rPr lang="cs-CZ" dirty="0"/>
              <a:t>Budoucí funkce:</a:t>
            </a:r>
          </a:p>
          <a:p>
            <a:pPr lvl="1"/>
            <a:r>
              <a:rPr lang="cs-CZ" dirty="0"/>
              <a:t>Baterie</a:t>
            </a:r>
          </a:p>
          <a:p>
            <a:pPr lvl="1"/>
            <a:r>
              <a:rPr lang="cs-CZ" dirty="0"/>
              <a:t>Živé kreslení v UI</a:t>
            </a:r>
          </a:p>
          <a:p>
            <a:pPr lvl="1"/>
            <a:r>
              <a:rPr lang="cs-CZ" dirty="0"/>
              <a:t>Online kamerové ukazovátko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762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E7ADF9-4172-4072-9BCB-46F9FAE4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735" y="365125"/>
            <a:ext cx="32630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Zdroj: 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Laser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endParaRPr kumimoji="0" lang="cs-CZ" altLang="cs-CZ" sz="13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FFCE6ED-C5A4-4B0C-88D9-E897953FF88D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9796008" y="365125"/>
            <a:ext cx="1557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5CD80234-EE22-4C58-8CBE-369937DDEACA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9220459" y="365125"/>
            <a:ext cx="21333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Mark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8D58C0F-91BB-467D-8D7F-7DF94D93FEA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8789293" y="365125"/>
            <a:ext cx="25645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Dominik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Meffert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0973647-9921-4BA1-B19A-1836A217058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9498516" y="365125"/>
            <a:ext cx="18552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airlineratings.com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89C5D68-7514-411F-814C-6C40B28D7296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10639605" y="4455295"/>
            <a:ext cx="14233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arctron.de</a:t>
            </a:r>
            <a:endParaRPr lang="cs-CZ" sz="13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researchgate.net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0233F959-35E4-4043-83E8-30FEAB88D38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97487" cy="4310062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</a:p>
          <a:p>
            <a:r>
              <a:rPr lang="cs-CZ" dirty="0"/>
              <a:t>Naprogramovat k němu software</a:t>
            </a:r>
          </a:p>
          <a:p>
            <a:pPr lvl="1"/>
            <a:r>
              <a:rPr lang="cs-CZ" dirty="0"/>
              <a:t>Promítaní</a:t>
            </a:r>
          </a:p>
          <a:p>
            <a:pPr lvl="1"/>
            <a:r>
              <a:rPr lang="cs-CZ" dirty="0"/>
              <a:t>Přívětivé uživatelské prostředí</a:t>
            </a:r>
          </a:p>
          <a:p>
            <a:pPr lvl="1"/>
            <a:r>
              <a:rPr lang="cs-CZ" dirty="0"/>
              <a:t>Jednoduchá instalace</a:t>
            </a:r>
          </a:p>
          <a:p>
            <a:r>
              <a:rPr lang="cs-CZ" dirty="0"/>
              <a:t>Nahrát tento software a plány projektoru na platformu </a:t>
            </a:r>
            <a:r>
              <a:rPr lang="cs-CZ" dirty="0">
                <a:hlinkClick r:id="rId3"/>
              </a:rPr>
              <a:t>github.com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7C7B552F-AF21-4904-8FB7-96212C8D94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4837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Cíle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40755AF9-8919-4553-9819-5E3073E18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4" y="4535042"/>
            <a:ext cx="3862145" cy="158347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800DFC4E-4190-41B9-B827-AA440D7F640A}"/>
              </a:ext>
            </a:extLst>
          </p:cNvPr>
          <p:cNvSpPr txBox="1"/>
          <p:nvPr/>
        </p:nvSpPr>
        <p:spPr>
          <a:xfrm>
            <a:off x="9638158" y="6134416"/>
            <a:ext cx="13861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github.com</a:t>
            </a:r>
            <a:endParaRPr lang="cs-CZ" sz="13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7F2514D5-6169-43F7-A266-E60A52787AF0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8003</TotalTime>
  <Words>592</Words>
  <Application>Microsoft Office PowerPoint</Application>
  <PresentationFormat>Širokoúhlá obrazovka</PresentationFormat>
  <Paragraphs>159</Paragraphs>
  <Slides>22</Slides>
  <Notes>10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Brno-Řečkovice, p. o. Kraj: Jihomoravský</vt:lpstr>
      <vt:lpstr>Laser scanning</vt:lpstr>
      <vt:lpstr>Dálkové promítání</vt:lpstr>
      <vt:lpstr>Laser shows</vt:lpstr>
      <vt:lpstr>SLA 3D tisk</vt:lpstr>
      <vt:lpstr>Laserové gravírování</vt:lpstr>
      <vt:lpstr>HUD</vt:lpstr>
      <vt:lpstr>3D Skenování</vt:lpstr>
      <vt:lpstr>Prezentace aplikace PowerPoint</vt:lpstr>
      <vt:lpstr>Princip laserové projekce</vt:lpstr>
      <vt:lpstr>Promítání</vt:lpstr>
      <vt:lpstr>Řídící jednotka</vt:lpstr>
      <vt:lpstr>LCD a enkodér</vt:lpstr>
      <vt:lpstr>DPS – HAT</vt:lpstr>
      <vt:lpstr>Generátor signálu pro galvanometry</vt:lpstr>
      <vt:lpstr>Struktura softwaru</vt:lpstr>
      <vt:lpstr>Instalační skript</vt:lpstr>
      <vt:lpstr>Program lasershow – promítání</vt:lpstr>
      <vt:lpstr>Program wifi_manager</vt:lpstr>
      <vt:lpstr>Uživatelské prostředí</vt:lpstr>
      <vt:lpstr>Výsledky</vt:lpstr>
      <vt:lpstr>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343</cp:revision>
  <dcterms:created xsi:type="dcterms:W3CDTF">2020-03-21T20:56:17Z</dcterms:created>
  <dcterms:modified xsi:type="dcterms:W3CDTF">2024-02-17T19:44:42Z</dcterms:modified>
</cp:coreProperties>
</file>